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Quattrocento" panose="02020502030000000404" pitchFamily="18" charset="0"/>
      <p:regular r:id="rId13"/>
      <p:bold r:id="rId14"/>
    </p:embeddedFont>
    <p:embeddedFont>
      <p:font typeface="Tw Cen MT" panose="020B0602020104020603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5" y="3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7808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4630404" cy="8229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1"/>
            <a:ext cx="2766061" cy="82296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1709" y="1346836"/>
            <a:ext cx="10549890" cy="2865120"/>
          </a:xfrm>
        </p:spPr>
        <p:txBody>
          <a:bodyPr anchor="b">
            <a:normAutofit/>
          </a:bodyPr>
          <a:lstStyle>
            <a:lvl1pPr algn="l"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1709" y="4322446"/>
            <a:ext cx="10549890" cy="1986914"/>
          </a:xfrm>
        </p:spPr>
        <p:txBody>
          <a:bodyPr>
            <a:normAutofit/>
          </a:bodyPr>
          <a:lstStyle>
            <a:lvl1pPr marL="0" indent="0" algn="l">
              <a:buNone/>
              <a:defRPr sz="2400" cap="all" baseline="0">
                <a:solidFill>
                  <a:schemeClr val="tx2"/>
                </a:solidFill>
              </a:defRPr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493013" y="6492242"/>
            <a:ext cx="3291840" cy="43815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51709" y="6492242"/>
            <a:ext cx="6149863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876294" y="6492239"/>
            <a:ext cx="925307" cy="43815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68147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3" y="5165597"/>
            <a:ext cx="11894826" cy="983226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69693" y="727711"/>
            <a:ext cx="11894825" cy="39597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84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37" y="6148824"/>
            <a:ext cx="11893031" cy="818966"/>
          </a:xfrm>
        </p:spPr>
        <p:txBody>
          <a:bodyPr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9997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748" y="731520"/>
            <a:ext cx="11887146" cy="4114800"/>
          </a:xfrm>
        </p:spPr>
        <p:txBody>
          <a:bodyPr anchor="ctr">
            <a:normAutofit/>
          </a:bodyPr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3" y="5303519"/>
            <a:ext cx="11885351" cy="1645919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70718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19"/>
            <a:ext cx="11163302" cy="3298115"/>
          </a:xfrm>
        </p:spPr>
        <p:txBody>
          <a:bodyPr anchor="ctr">
            <a:normAutofit/>
          </a:bodyPr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038668"/>
            <a:ext cx="10502759" cy="65876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3" y="5171903"/>
            <a:ext cx="11887202" cy="1787395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1084214" y="87887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2644844" y="33179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630481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3" y="2560850"/>
            <a:ext cx="11887201" cy="3014202"/>
          </a:xfrm>
        </p:spPr>
        <p:txBody>
          <a:bodyPr anchor="b">
            <a:normAutofit/>
          </a:bodyPr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37" y="5589186"/>
            <a:ext cx="11885406" cy="1368773"/>
          </a:xfrm>
        </p:spPr>
        <p:txBody>
          <a:bodyPr anchor="t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4026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69693" y="3209356"/>
            <a:ext cx="3836279" cy="82296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880" b="0" cap="all" baseline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3502" y="4032316"/>
            <a:ext cx="3850482" cy="2917123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7720" y="3213162"/>
            <a:ext cx="3821262" cy="82296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880" b="0" cap="all" baseline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405056" y="4036122"/>
            <a:ext cx="3834996" cy="2917123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422930" y="3209356"/>
            <a:ext cx="3833962" cy="82296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880" b="0" cap="all" baseline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422930" y="4032316"/>
            <a:ext cx="3833962" cy="2917123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4546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369694" y="731520"/>
            <a:ext cx="11887199" cy="228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69696" y="5285515"/>
            <a:ext cx="3834288" cy="69151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69696" y="3200398"/>
            <a:ext cx="3834288" cy="18288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69696" y="5977030"/>
            <a:ext cx="3834288" cy="98141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86864" y="5285515"/>
            <a:ext cx="3840480" cy="69151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386864" y="3200398"/>
            <a:ext cx="3838728" cy="18288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85112" y="5977029"/>
            <a:ext cx="3840480" cy="972410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423081" y="5285514"/>
            <a:ext cx="3828889" cy="69151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422931" y="3200398"/>
            <a:ext cx="3833963" cy="18288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422930" y="5977025"/>
            <a:ext cx="3833962" cy="972414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69408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0505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50881" y="731520"/>
            <a:ext cx="2406013" cy="62179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69692" y="731520"/>
            <a:ext cx="9298308" cy="621792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28564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79161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0942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413957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58007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68090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22702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9394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28609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8859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618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7473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3" y="1703072"/>
            <a:ext cx="11887200" cy="3423284"/>
          </a:xfrm>
        </p:spPr>
        <p:txBody>
          <a:bodyPr anchor="b">
            <a:normAutofit/>
          </a:bodyPr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309235"/>
            <a:ext cx="11887200" cy="1649731"/>
          </a:xfrm>
        </p:spPr>
        <p:txBody>
          <a:bodyPr>
            <a:normAutofit/>
          </a:bodyPr>
          <a:lstStyle>
            <a:lvl1pPr marL="0" indent="0">
              <a:buNone/>
              <a:defRPr sz="216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52822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9693" y="2699383"/>
            <a:ext cx="5854067" cy="42500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1" y="2699383"/>
            <a:ext cx="5850253" cy="42500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38049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3" y="742952"/>
            <a:ext cx="11887200" cy="17735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4023" y="2699383"/>
            <a:ext cx="5579740" cy="98869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880" b="0" cap="all" baseline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9693" y="3688077"/>
            <a:ext cx="5854069" cy="3261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0970" y="2699382"/>
            <a:ext cx="5575922" cy="98869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880" b="0" cap="all" baseline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688077"/>
            <a:ext cx="5850252" cy="3261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82365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9819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8691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6047" y="731521"/>
            <a:ext cx="4627244" cy="1967861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7441" y="711199"/>
            <a:ext cx="7069451" cy="623824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6047" y="2699383"/>
            <a:ext cx="4627244" cy="4250057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19003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7121410" cy="1967863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56865" y="731522"/>
            <a:ext cx="4400028" cy="621791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3" y="2699383"/>
            <a:ext cx="7121413" cy="4250057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35423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4630404" cy="8229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7146" y="1"/>
            <a:ext cx="14464666" cy="82296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9695" y="742222"/>
            <a:ext cx="11887198" cy="1774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5" y="2699384"/>
            <a:ext cx="11887199" cy="4250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8305" y="7059932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9694" y="7059931"/>
            <a:ext cx="748717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331586" y="7059929"/>
            <a:ext cx="9253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0476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  <p:sldLayoutId id="2147483707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432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SzPct val="125000"/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SzPct val="125000"/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SzPct val="125000"/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SzPct val="125000"/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SzPct val="125000"/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SzPct val="125000"/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SzPct val="125000"/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SzPct val="125000"/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0817" y="0"/>
            <a:ext cx="6459583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-58782" y="946666"/>
            <a:ext cx="7953580" cy="6336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>
              <a:solidFill>
                <a:srgbClr val="FFD9BE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5500"/>
              </a:lnSpc>
              <a:buNone/>
            </a:pPr>
            <a:endParaRPr lang="en-US" sz="4400" dirty="0">
              <a:solidFill>
                <a:srgbClr val="FFD9BE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5500"/>
              </a:lnSpc>
              <a:buNone/>
            </a:pPr>
            <a:endParaRPr lang="en-US" sz="4400" dirty="0">
              <a:solidFill>
                <a:srgbClr val="FFD9BE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Django–React AI banking system</a:t>
            </a:r>
            <a:endParaRPr lang="en-US" sz="4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472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579" y="496967"/>
            <a:ext cx="4252674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Live Demo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32579" y="1100852"/>
            <a:ext cx="3402092" cy="425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(Most Important)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32579" y="1797129"/>
            <a:ext cx="7878842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Demonstrate: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32579" y="2361843"/>
            <a:ext cx="7878842" cy="1070372"/>
          </a:xfrm>
          <a:prstGeom prst="roundRect">
            <a:avLst>
              <a:gd name="adj" fmla="val 10251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09719" y="2361843"/>
            <a:ext cx="91440" cy="1070372"/>
          </a:xfrm>
          <a:prstGeom prst="roundRect">
            <a:avLst>
              <a:gd name="adj" fmla="val 29649"/>
            </a:avLst>
          </a:prstGeom>
          <a:solidFill>
            <a:srgbClr val="EF9C82"/>
          </a:solidFill>
          <a:ln/>
        </p:spPr>
      </p:sp>
      <p:sp>
        <p:nvSpPr>
          <p:cNvPr id="8" name="Text 5"/>
          <p:cNvSpPr/>
          <p:nvPr/>
        </p:nvSpPr>
        <p:spPr>
          <a:xfrm>
            <a:off x="904756" y="2565440"/>
            <a:ext cx="212633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Branch hours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904756" y="2939534"/>
            <a:ext cx="7403068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→ answered immediately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32579" y="3612952"/>
            <a:ext cx="7878842" cy="1070372"/>
          </a:xfrm>
          <a:prstGeom prst="roundRect">
            <a:avLst>
              <a:gd name="adj" fmla="val 10251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609719" y="3612952"/>
            <a:ext cx="91440" cy="1070372"/>
          </a:xfrm>
          <a:prstGeom prst="roundRect">
            <a:avLst>
              <a:gd name="adj" fmla="val 29649"/>
            </a:avLst>
          </a:prstGeom>
          <a:solidFill>
            <a:srgbClr val="EF9C82"/>
          </a:solidFill>
          <a:ln/>
        </p:spPr>
      </p:sp>
      <p:sp>
        <p:nvSpPr>
          <p:cNvPr id="12" name="Text 9"/>
          <p:cNvSpPr/>
          <p:nvPr/>
        </p:nvSpPr>
        <p:spPr>
          <a:xfrm>
            <a:off x="904756" y="3816548"/>
            <a:ext cx="212633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Loan requirements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904756" y="4190643"/>
            <a:ext cx="7403068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→ guided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632579" y="4864060"/>
            <a:ext cx="7878842" cy="1070372"/>
          </a:xfrm>
          <a:prstGeom prst="roundRect">
            <a:avLst>
              <a:gd name="adj" fmla="val 10251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609719" y="4864060"/>
            <a:ext cx="91440" cy="1070372"/>
          </a:xfrm>
          <a:prstGeom prst="roundRect">
            <a:avLst>
              <a:gd name="adj" fmla="val 29649"/>
            </a:avLst>
          </a:prstGeom>
          <a:solidFill>
            <a:srgbClr val="EF9C82"/>
          </a:solidFill>
          <a:ln/>
        </p:spPr>
      </p:sp>
      <p:sp>
        <p:nvSpPr>
          <p:cNvPr id="16" name="Text 13"/>
          <p:cNvSpPr/>
          <p:nvPr/>
        </p:nvSpPr>
        <p:spPr>
          <a:xfrm>
            <a:off x="904756" y="5067657"/>
            <a:ext cx="212633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"What is my balance?"</a:t>
            </a:r>
            <a:endParaRPr lang="en-US" sz="1650" dirty="0"/>
          </a:p>
        </p:txBody>
      </p:sp>
      <p:sp>
        <p:nvSpPr>
          <p:cNvPr id="17" name="Text 14"/>
          <p:cNvSpPr/>
          <p:nvPr/>
        </p:nvSpPr>
        <p:spPr>
          <a:xfrm>
            <a:off x="904756" y="5441752"/>
            <a:ext cx="7403068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→ blocked &amp; secure</a:t>
            </a:r>
            <a:endParaRPr lang="en-US" sz="1400" dirty="0"/>
          </a:p>
        </p:txBody>
      </p:sp>
      <p:sp>
        <p:nvSpPr>
          <p:cNvPr id="18" name="Shape 15"/>
          <p:cNvSpPr/>
          <p:nvPr/>
        </p:nvSpPr>
        <p:spPr>
          <a:xfrm>
            <a:off x="632579" y="6115169"/>
            <a:ext cx="7878842" cy="1070372"/>
          </a:xfrm>
          <a:prstGeom prst="roundRect">
            <a:avLst>
              <a:gd name="adj" fmla="val 10251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609719" y="6115169"/>
            <a:ext cx="91440" cy="1070372"/>
          </a:xfrm>
          <a:prstGeom prst="roundRect">
            <a:avLst>
              <a:gd name="adj" fmla="val 29649"/>
            </a:avLst>
          </a:prstGeom>
          <a:solidFill>
            <a:srgbClr val="EF9C82"/>
          </a:solidFill>
          <a:ln/>
        </p:spPr>
      </p:sp>
      <p:sp>
        <p:nvSpPr>
          <p:cNvPr id="20" name="Text 17"/>
          <p:cNvSpPr/>
          <p:nvPr/>
        </p:nvSpPr>
        <p:spPr>
          <a:xfrm>
            <a:off x="904756" y="6318766"/>
            <a:ext cx="212633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"I lost my card"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904756" y="6692860"/>
            <a:ext cx="7403068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→ escalated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632579" y="7388781"/>
            <a:ext cx="7878842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proves </a:t>
            </a:r>
            <a:r>
              <a:rPr lang="en-US" sz="1750" b="1" dirty="0">
                <a:solidFill>
                  <a:srgbClr val="1D4241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your theory works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128" y="506135"/>
            <a:ext cx="4330779" cy="541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Problem Statement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44128" y="1120973"/>
            <a:ext cx="3539490" cy="433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Why this system exists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644128" y="1829991"/>
            <a:ext cx="13342144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Start with what your paper identified: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644128" y="2405063"/>
            <a:ext cx="13342144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Current banking chatbots fail because they treat all queries the same.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44128" y="2980134"/>
            <a:ext cx="1334214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They: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4128" y="3481626"/>
            <a:ext cx="1334214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Give wrong answers to sensitive queries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44128" y="3840480"/>
            <a:ext cx="1334214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Expose customers to risk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644128" y="4199334"/>
            <a:ext cx="1334214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Cannot scale human support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644128" y="4558189"/>
            <a:ext cx="1334214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Do not understand context or risk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44128" y="5059680"/>
            <a:ext cx="13342144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Your paper defines this as the </a:t>
            </a:r>
            <a:r>
              <a:rPr lang="en-US" sz="1800" b="1" dirty="0">
                <a:solidFill>
                  <a:srgbClr val="1D4241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"Fragmented Service Delivery Problem"</a:t>
            </a: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644128" y="5634752"/>
            <a:ext cx="1334214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Show examples: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644128" y="6136243"/>
            <a:ext cx="1334214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Asking for balance → same flow as asking branch hours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44128" y="6495098"/>
            <a:ext cx="1334214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Lost card → treated like FAQ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44128" y="6853952"/>
            <a:ext cx="1334214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Fraud → not escalated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644128" y="7355443"/>
            <a:ext cx="13342144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motivates your system.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8031" y="344210"/>
            <a:ext cx="2945130" cy="368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Your Core Innovation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438031" y="762357"/>
            <a:ext cx="5494615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Query Stratification &amp; Resource Mapping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438031" y="1244441"/>
            <a:ext cx="13754338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is the heart of your work.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38031" y="1635443"/>
            <a:ext cx="13754338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Explain: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625673" y="2117050"/>
            <a:ext cx="13566696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"My system classifies every user query in real time across two dimensions: intent and risk, then routes it to the correct resource."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438031" y="1976318"/>
            <a:ext cx="15240" cy="531733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8" name="Text 6"/>
          <p:cNvSpPr/>
          <p:nvPr/>
        </p:nvSpPr>
        <p:spPr>
          <a:xfrm>
            <a:off x="438031" y="2648783"/>
            <a:ext cx="13754338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Show the pipeline:</a:t>
            </a:r>
            <a:endParaRPr lang="en-US" sz="9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031" y="2989659"/>
            <a:ext cx="625793" cy="750927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1188958" y="3114794"/>
            <a:ext cx="1472565" cy="184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 query</a:t>
            </a:r>
            <a:endParaRPr lang="en-US" sz="11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031" y="3740587"/>
            <a:ext cx="625793" cy="75092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188958" y="3865721"/>
            <a:ext cx="1800225" cy="184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Intent Model (Transformer)</a:t>
            </a:r>
            <a:endParaRPr lang="en-US" sz="11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031" y="4491514"/>
            <a:ext cx="625793" cy="75092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188958" y="4616648"/>
            <a:ext cx="1472565" cy="184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FinBERT Risk Model</a:t>
            </a:r>
            <a:endParaRPr lang="en-US" sz="115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031" y="5242441"/>
            <a:ext cx="625793" cy="750927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188958" y="5367576"/>
            <a:ext cx="1472565" cy="184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Stratification Engine</a:t>
            </a:r>
            <a:endParaRPr lang="en-US" sz="11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031" y="5993368"/>
            <a:ext cx="625793" cy="750927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188958" y="6118503"/>
            <a:ext cx="1472565" cy="184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Resource Router</a:t>
            </a:r>
            <a:endParaRPr lang="en-US" sz="1150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8031" y="6744295"/>
            <a:ext cx="625793" cy="750927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1188958" y="6869430"/>
            <a:ext cx="2469952" cy="184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FAQ / Live API / Secure App / Human</a:t>
            </a:r>
            <a:endParaRPr lang="en-US" sz="1150" dirty="0"/>
          </a:p>
        </p:txBody>
      </p:sp>
      <p:sp>
        <p:nvSpPr>
          <p:cNvPr id="21" name="Text 13"/>
          <p:cNvSpPr/>
          <p:nvPr/>
        </p:nvSpPr>
        <p:spPr>
          <a:xfrm>
            <a:off x="438031" y="7635954"/>
            <a:ext cx="13754338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is directly from your paper.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3646" y="466487"/>
            <a:ext cx="3991451" cy="498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 Models Used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593646" y="1033105"/>
            <a:ext cx="3684984" cy="399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Why they are appropriate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93646" y="1686639"/>
            <a:ext cx="7956709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You must justify each: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593646" y="2216587"/>
            <a:ext cx="7956709" cy="1384578"/>
          </a:xfrm>
          <a:prstGeom prst="roundRect">
            <a:avLst>
              <a:gd name="adj" fmla="val 1838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763191" y="2386132"/>
            <a:ext cx="2394823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Intent Model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763191" y="2787015"/>
            <a:ext cx="7617619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Purpose:</a:t>
            </a: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Understand what the user wants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63191" y="3160157"/>
            <a:ext cx="7617619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Trained on banking-specific intents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593646" y="3770709"/>
            <a:ext cx="7956709" cy="3123128"/>
          </a:xfrm>
          <a:prstGeom prst="roundRect">
            <a:avLst>
              <a:gd name="adj" fmla="val 815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763191" y="3940254"/>
            <a:ext cx="2394823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FinBERT (Risk Model)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763191" y="4341138"/>
            <a:ext cx="7617619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Purpose:</a:t>
            </a: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Detect financial risk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763191" y="4714280"/>
            <a:ext cx="7617619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Trained on financial language → better than generic BERT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763191" y="5087422"/>
            <a:ext cx="7617619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Detects: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763191" y="5460563"/>
            <a:ext cx="7617619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Distress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63191" y="5791319"/>
            <a:ext cx="7617619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Account access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763191" y="6122075"/>
            <a:ext cx="7617619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Money loss</a:t>
            </a: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763191" y="6452830"/>
            <a:ext cx="7617619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Fraud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593646" y="7084576"/>
            <a:ext cx="7956709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supports your paper's claim that </a:t>
            </a:r>
            <a:r>
              <a:rPr lang="en-US" sz="1650" b="1" dirty="0">
                <a:solidFill>
                  <a:srgbClr val="1D4241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financial domain models outperform generic ones</a:t>
            </a: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80442"/>
            <a:ext cx="748284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Knowledge Intelligence Layer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863209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Explain that your system is not keyword-based.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837724" y="2611041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It uses:</a:t>
            </a:r>
            <a:endParaRPr lang="en-US" sz="2350" dirty="0"/>
          </a:p>
        </p:txBody>
      </p:sp>
      <p:sp>
        <p:nvSpPr>
          <p:cNvPr id="5" name="Shape 3"/>
          <p:cNvSpPr/>
          <p:nvPr/>
        </p:nvSpPr>
        <p:spPr>
          <a:xfrm>
            <a:off x="837724" y="3358872"/>
            <a:ext cx="12954952" cy="3442454"/>
          </a:xfrm>
          <a:prstGeom prst="roundRect">
            <a:avLst>
              <a:gd name="adj" fmla="val 104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45344" y="3366492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084659" y="3517702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Source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4970383" y="3517702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Role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852297" y="3517702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05193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84659" y="4203144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Django Admin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4970383" y="4203144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Live, controlled knowledge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8852297" y="4203144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4" name="Shape 12"/>
          <p:cNvSpPr/>
          <p:nvPr/>
        </p:nvSpPr>
        <p:spPr>
          <a:xfrm>
            <a:off x="845344" y="4737378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84659" y="4888587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faqs.csv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4970383" y="4888587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Bulk bank knowledge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8852297" y="4888587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8" name="Shape 16"/>
          <p:cNvSpPr/>
          <p:nvPr/>
        </p:nvSpPr>
        <p:spPr>
          <a:xfrm>
            <a:off x="845344" y="5422821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1084659" y="5574030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Sentence-BERT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4970383" y="5574030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Semantic search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8852297" y="5574030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22" name="Shape 20"/>
          <p:cNvSpPr/>
          <p:nvPr/>
        </p:nvSpPr>
        <p:spPr>
          <a:xfrm>
            <a:off x="845344" y="6108263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084659" y="6259473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Live APIs</a:t>
            </a:r>
            <a:endParaRPr lang="en-US" sz="1850" dirty="0"/>
          </a:p>
        </p:txBody>
      </p:sp>
      <p:sp>
        <p:nvSpPr>
          <p:cNvPr id="24" name="Text 22"/>
          <p:cNvSpPr/>
          <p:nvPr/>
        </p:nvSpPr>
        <p:spPr>
          <a:xfrm>
            <a:off x="4970383" y="6259473"/>
            <a:ext cx="33956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data</a:t>
            </a:r>
            <a:endParaRPr lang="en-US" sz="1850" dirty="0"/>
          </a:p>
        </p:txBody>
      </p:sp>
      <p:sp>
        <p:nvSpPr>
          <p:cNvPr id="25" name="Text 23"/>
          <p:cNvSpPr/>
          <p:nvPr/>
        </p:nvSpPr>
        <p:spPr>
          <a:xfrm>
            <a:off x="8852297" y="6259473"/>
            <a:ext cx="469344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837724" y="7070527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implements </a:t>
            </a:r>
            <a:r>
              <a:rPr lang="en-US" sz="2350" b="1" dirty="0">
                <a:solidFill>
                  <a:srgbClr val="1D4241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"Fragmented Knowledge Integration"</a:t>
            </a: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from your paper.</a:t>
            </a:r>
            <a:endParaRPr lang="en-US" sz="2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5429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Risk-Aware Routing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37065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Show the decision matrix:</a:t>
            </a:r>
            <a:endParaRPr lang="en-US" sz="2350" dirty="0"/>
          </a:p>
        </p:txBody>
      </p:sp>
      <p:sp>
        <p:nvSpPr>
          <p:cNvPr id="4" name="Shape 2"/>
          <p:cNvSpPr/>
          <p:nvPr/>
        </p:nvSpPr>
        <p:spPr>
          <a:xfrm>
            <a:off x="837724" y="2984897"/>
            <a:ext cx="12954952" cy="3442454"/>
          </a:xfrm>
          <a:prstGeom prst="roundRect">
            <a:avLst>
              <a:gd name="adj" fmla="val 104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45344" y="2992517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84659" y="3143726"/>
            <a:ext cx="27524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Risk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4323398" y="3143726"/>
            <a:ext cx="27486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Intent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558326" y="314372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Route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45344" y="3677960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84659" y="3829169"/>
            <a:ext cx="27524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LOW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4323398" y="3829169"/>
            <a:ext cx="27486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Info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382916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FAQ / API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4363403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84659" y="4514612"/>
            <a:ext cx="27524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MEDIUM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4323398" y="4514612"/>
            <a:ext cx="27486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How-to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558326" y="451461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Guided steps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845344" y="504884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84659" y="5200055"/>
            <a:ext cx="27524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HIGH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4323398" y="5200055"/>
            <a:ext cx="27486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Account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7558326" y="520005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Secure App</a:t>
            </a:r>
            <a:endParaRPr lang="en-US" sz="1850" dirty="0"/>
          </a:p>
        </p:txBody>
      </p:sp>
      <p:sp>
        <p:nvSpPr>
          <p:cNvPr id="21" name="Shape 19"/>
          <p:cNvSpPr/>
          <p:nvPr/>
        </p:nvSpPr>
        <p:spPr>
          <a:xfrm>
            <a:off x="845344" y="5734288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084659" y="5885498"/>
            <a:ext cx="27524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Unknown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4323398" y="5885498"/>
            <a:ext cx="27486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Any</a:t>
            </a:r>
            <a:endParaRPr lang="en-US" sz="1850" dirty="0"/>
          </a:p>
        </p:txBody>
      </p:sp>
      <p:sp>
        <p:nvSpPr>
          <p:cNvPr id="24" name="Text 22"/>
          <p:cNvSpPr/>
          <p:nvPr/>
        </p:nvSpPr>
        <p:spPr>
          <a:xfrm>
            <a:off x="7558326" y="588549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Escalation</a:t>
            </a:r>
            <a:endParaRPr lang="en-US" sz="1850" dirty="0"/>
          </a:p>
        </p:txBody>
      </p:sp>
      <p:sp>
        <p:nvSpPr>
          <p:cNvPr id="25" name="Text 23"/>
          <p:cNvSpPr/>
          <p:nvPr/>
        </p:nvSpPr>
        <p:spPr>
          <a:xfrm>
            <a:off x="837724" y="6696551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proves your system </a:t>
            </a:r>
            <a:r>
              <a:rPr lang="en-US" sz="2350" b="1" dirty="0">
                <a:solidFill>
                  <a:srgbClr val="1D4241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enforces banking governance</a:t>
            </a: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2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14293"/>
            <a:ext cx="627376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Live Banking Capabilities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97060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Demonstrate:</a:t>
            </a:r>
            <a:endParaRPr lang="en-US" sz="2350" dirty="0"/>
          </a:p>
        </p:txBody>
      </p:sp>
      <p:sp>
        <p:nvSpPr>
          <p:cNvPr id="4" name="Shape 2"/>
          <p:cNvSpPr/>
          <p:nvPr/>
        </p:nvSpPr>
        <p:spPr>
          <a:xfrm>
            <a:off x="837724" y="2944892"/>
            <a:ext cx="4158734" cy="1488519"/>
          </a:xfrm>
          <a:prstGeom prst="roundRect">
            <a:avLst>
              <a:gd name="adj" fmla="val 2412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07519" y="321468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Branch locator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107519" y="3780592"/>
            <a:ext cx="361914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(live geolocation)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2944892"/>
            <a:ext cx="4158734" cy="1488519"/>
          </a:xfrm>
          <a:prstGeom prst="roundRect">
            <a:avLst>
              <a:gd name="adj" fmla="val 2412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505569" y="321468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Exchange rates</a:t>
            </a:r>
            <a:endParaRPr lang="en-US" sz="2650" dirty="0"/>
          </a:p>
        </p:txBody>
      </p:sp>
      <p:sp>
        <p:nvSpPr>
          <p:cNvPr id="9" name="Shape 7"/>
          <p:cNvSpPr/>
          <p:nvPr/>
        </p:nvSpPr>
        <p:spPr>
          <a:xfrm>
            <a:off x="9633823" y="2944892"/>
            <a:ext cx="4158853" cy="1488519"/>
          </a:xfrm>
          <a:prstGeom prst="roundRect">
            <a:avLst>
              <a:gd name="adj" fmla="val 2412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903619" y="321468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Agent finder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837724" y="4702612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Explain:</a:t>
            </a:r>
            <a:endParaRPr lang="en-US" sz="2350" dirty="0"/>
          </a:p>
        </p:txBody>
      </p:sp>
      <p:sp>
        <p:nvSpPr>
          <p:cNvPr id="12" name="Text 10"/>
          <p:cNvSpPr/>
          <p:nvPr/>
        </p:nvSpPr>
        <p:spPr>
          <a:xfrm>
            <a:off x="1196697" y="5719643"/>
            <a:ext cx="12595979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"This removes static FAQs and connects the chatbot to real banking infrastructure."</a:t>
            </a:r>
            <a:endParaRPr lang="en-US" sz="2350" dirty="0"/>
          </a:p>
        </p:txBody>
      </p:sp>
      <p:sp>
        <p:nvSpPr>
          <p:cNvPr id="13" name="Shape 11"/>
          <p:cNvSpPr/>
          <p:nvPr/>
        </p:nvSpPr>
        <p:spPr>
          <a:xfrm>
            <a:off x="837724" y="5450443"/>
            <a:ext cx="30480" cy="1017032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4" name="Text 12"/>
          <p:cNvSpPr/>
          <p:nvPr/>
        </p:nvSpPr>
        <p:spPr>
          <a:xfrm>
            <a:off x="837724" y="6736675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directly supports your paper's </a:t>
            </a:r>
            <a:r>
              <a:rPr lang="en-US" sz="2350" b="1" dirty="0">
                <a:solidFill>
                  <a:srgbClr val="1D4241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Resource Mapping</a:t>
            </a: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concept.</a:t>
            </a:r>
            <a:endParaRPr lang="en-US" sz="2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66894"/>
            <a:ext cx="667297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Auditability &amp; Compliance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049661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Show Django Admin: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837724" y="279749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Chat logs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26421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Risk labels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373094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Routes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19766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Timestamps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4849892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Explain:</a:t>
            </a:r>
            <a:endParaRPr lang="en-US" sz="2350" dirty="0"/>
          </a:p>
        </p:txBody>
      </p:sp>
      <p:sp>
        <p:nvSpPr>
          <p:cNvPr id="9" name="Text 7"/>
          <p:cNvSpPr/>
          <p:nvPr/>
        </p:nvSpPr>
        <p:spPr>
          <a:xfrm>
            <a:off x="1196697" y="5866924"/>
            <a:ext cx="12595979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"Every interaction is logged and auditable — this is required for regulated financial systems."</a:t>
            </a:r>
            <a:endParaRPr lang="en-US" sz="2350" dirty="0"/>
          </a:p>
        </p:txBody>
      </p:sp>
      <p:sp>
        <p:nvSpPr>
          <p:cNvPr id="10" name="Shape 8"/>
          <p:cNvSpPr/>
          <p:nvPr/>
        </p:nvSpPr>
        <p:spPr>
          <a:xfrm>
            <a:off x="837724" y="5597723"/>
            <a:ext cx="30480" cy="1017032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1" name="Text 9"/>
          <p:cNvSpPr/>
          <p:nvPr/>
        </p:nvSpPr>
        <p:spPr>
          <a:xfrm>
            <a:off x="837724" y="6883956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is a </a:t>
            </a:r>
            <a:r>
              <a:rPr lang="en-US" sz="2350" b="1" dirty="0">
                <a:solidFill>
                  <a:srgbClr val="1D4241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major academic and practical contribution</a:t>
            </a: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2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0354"/>
            <a:ext cx="571952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Evaluation Framework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13121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 the test set I gave you.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837724" y="2860953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Explain metrics:</a:t>
            </a:r>
            <a:endParaRPr lang="en-US" sz="2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724" y="3638669"/>
            <a:ext cx="239316" cy="239316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837724" y="3985141"/>
            <a:ext cx="6357818" cy="30480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7" name="Text 4"/>
          <p:cNvSpPr/>
          <p:nvPr/>
        </p:nvSpPr>
        <p:spPr>
          <a:xfrm>
            <a:off x="837724" y="416575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Risk accuracy</a:t>
            </a:r>
            <a:endParaRPr lang="en-US" sz="22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34858" y="3638669"/>
            <a:ext cx="239316" cy="239316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7434858" y="3985141"/>
            <a:ext cx="6357818" cy="30480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0" name="Text 6"/>
          <p:cNvSpPr/>
          <p:nvPr/>
        </p:nvSpPr>
        <p:spPr>
          <a:xfrm>
            <a:off x="7434858" y="416575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Routing accuracy</a:t>
            </a:r>
            <a:endParaRPr lang="en-US" sz="22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7724" y="4966335"/>
            <a:ext cx="239316" cy="239316"/>
          </a:xfrm>
          <a:prstGeom prst="rect">
            <a:avLst/>
          </a:prstGeom>
        </p:spPr>
      </p:pic>
      <p:sp>
        <p:nvSpPr>
          <p:cNvPr id="12" name="Shape 7"/>
          <p:cNvSpPr/>
          <p:nvPr/>
        </p:nvSpPr>
        <p:spPr>
          <a:xfrm>
            <a:off x="837724" y="5312807"/>
            <a:ext cx="6357818" cy="30480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3" name="Text 8"/>
          <p:cNvSpPr/>
          <p:nvPr/>
        </p:nvSpPr>
        <p:spPr>
          <a:xfrm>
            <a:off x="837724" y="549342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Safety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837724" y="5988963"/>
            <a:ext cx="635781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(no high-risk answers in public)</a:t>
            </a:r>
            <a:endParaRPr lang="en-US" sz="185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34858" y="4966335"/>
            <a:ext cx="239316" cy="239316"/>
          </a:xfrm>
          <a:prstGeom prst="rect">
            <a:avLst/>
          </a:prstGeom>
        </p:spPr>
      </p:pic>
      <p:sp>
        <p:nvSpPr>
          <p:cNvPr id="16" name="Shape 10"/>
          <p:cNvSpPr/>
          <p:nvPr/>
        </p:nvSpPr>
        <p:spPr>
          <a:xfrm>
            <a:off x="7434858" y="5312807"/>
            <a:ext cx="6357818" cy="30480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7" name="Text 11"/>
          <p:cNvSpPr/>
          <p:nvPr/>
        </p:nvSpPr>
        <p:spPr>
          <a:xfrm>
            <a:off x="7434858" y="549342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Knowledge coverage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837724" y="6820614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Show a few example evaluations.</a:t>
            </a:r>
            <a:endParaRPr lang="en-US" sz="23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</TotalTime>
  <Words>481</Words>
  <Application>Microsoft Office PowerPoint</Application>
  <PresentationFormat>Custom</PresentationFormat>
  <Paragraphs>128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Tw Cen MT</vt:lpstr>
      <vt:lpstr>Quattrocento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Rajj IT-Specialist</dc:creator>
  <cp:lastModifiedBy>Victor Inzayi</cp:lastModifiedBy>
  <cp:revision>3</cp:revision>
  <dcterms:created xsi:type="dcterms:W3CDTF">2025-12-30T00:01:43Z</dcterms:created>
  <dcterms:modified xsi:type="dcterms:W3CDTF">2025-12-30T11:10:29Z</dcterms:modified>
</cp:coreProperties>
</file>